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4"/>
  </p:sldMasterIdLst>
  <p:notesMasterIdLst>
    <p:notesMasterId r:id="rId24"/>
  </p:notesMasterIdLst>
  <p:sldIdLst>
    <p:sldId id="271" r:id="rId5"/>
    <p:sldId id="275" r:id="rId6"/>
    <p:sldId id="268" r:id="rId7"/>
    <p:sldId id="267" r:id="rId8"/>
    <p:sldId id="282" r:id="rId9"/>
    <p:sldId id="274" r:id="rId10"/>
    <p:sldId id="285" r:id="rId11"/>
    <p:sldId id="280" r:id="rId12"/>
    <p:sldId id="288" r:id="rId13"/>
    <p:sldId id="286" r:id="rId14"/>
    <p:sldId id="287" r:id="rId15"/>
    <p:sldId id="290" r:id="rId16"/>
    <p:sldId id="289" r:id="rId17"/>
    <p:sldId id="276" r:id="rId18"/>
    <p:sldId id="265" r:id="rId19"/>
    <p:sldId id="266" r:id="rId20"/>
    <p:sldId id="263" r:id="rId21"/>
    <p:sldId id="260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D48A0F-49CA-122A-A1F4-BA8BF8B25044}" name="Jason Pomaski" initials="" userId="S::jpomaski@tetherview.com::d9748f99-58dd-427c-a6fe-0002ae04ad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216B16-0C59-E843-A3EB-D1B28B3FFF07}" v="9" dt="2024-06-13T15:19:02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71"/>
    <p:restoredTop sz="94733"/>
  </p:normalViewPr>
  <p:slideViewPr>
    <p:cSldViewPr snapToGrid="0">
      <p:cViewPr varScale="1">
        <p:scale>
          <a:sx n="120" d="100"/>
          <a:sy n="120" d="100"/>
        </p:scale>
        <p:origin x="10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E142-A305-FC43-A538-E557995DD8F9}" type="datetimeFigureOut">
              <a:rPr lang="en-US" smtClean="0"/>
              <a:t>6/13/24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7231F-9B1E-C040-B252-E3A0ABE45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5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Opportunity for </a:t>
            </a:r>
            <a:r>
              <a:rPr lang="en-US" dirty="0" err="1"/>
              <a:t>TetherView</a:t>
            </a:r>
            <a:r>
              <a:rPr lang="en-US" dirty="0"/>
              <a:t> to provide secure compartmentalized environments for </a:t>
            </a:r>
            <a:r>
              <a:rPr lang="en-US" dirty="0" err="1"/>
              <a:t>GenAI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7231F-9B1E-C040-B252-E3A0ABE458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9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the presentation, it was shared that they are confident the 2024 update to this is going to look much different. </a:t>
            </a:r>
            <a:r>
              <a:rPr lang="en-US" dirty="0" err="1"/>
              <a:t>Dizzion</a:t>
            </a:r>
            <a:r>
              <a:rPr lang="en-US" dirty="0"/>
              <a:t> acquired Frame from Nutanix.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7231F-9B1E-C040-B252-E3A0ABE458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1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8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3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85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51352" y="2885397"/>
            <a:ext cx="4983480" cy="1116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12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0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1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9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7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7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5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6/13/24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6/13/24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9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18203" y="4510540"/>
            <a:ext cx="215559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sz="2000" spc="-135" dirty="0">
                <a:latin typeface="Century Gothic"/>
                <a:cs typeface="Century Gothic"/>
              </a:rPr>
              <a:t>June</a:t>
            </a:r>
            <a:r>
              <a:rPr lang="en-US" sz="2000" spc="10" dirty="0">
                <a:latin typeface="Century Gothic"/>
                <a:cs typeface="Century Gothic"/>
              </a:rPr>
              <a:t> 13th </a:t>
            </a:r>
            <a:r>
              <a:rPr sz="2000" spc="50" dirty="0">
                <a:latin typeface="Century Gothic"/>
                <a:cs typeface="Century Gothic"/>
              </a:rPr>
              <a:t>202</a:t>
            </a:r>
            <a:r>
              <a:rPr lang="en-US" sz="2000" spc="50" dirty="0">
                <a:latin typeface="Century Gothic"/>
                <a:cs typeface="Century Gothic"/>
              </a:rPr>
              <a:t>4</a:t>
            </a:r>
            <a:endParaRPr sz="2000" dirty="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14743"/>
            <a:ext cx="12191998" cy="143256"/>
          </a:xfrm>
          <a:prstGeom prst="rect">
            <a:avLst/>
          </a:prstGeom>
        </p:spPr>
      </p:pic>
      <p:pic>
        <p:nvPicPr>
          <p:cNvPr id="11" name="Picture 10" descr="A black background with red and blue text&#10;&#10;Description automatically generated">
            <a:extLst>
              <a:ext uri="{FF2B5EF4-FFF2-40B4-BE49-F238E27FC236}">
                <a16:creationId xmlns:a16="http://schemas.microsoft.com/office/drawing/2014/main" id="{6066A0E5-7961-9E11-6168-39B11D00E4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9" b="44500"/>
          <a:stretch/>
        </p:blipFill>
        <p:spPr>
          <a:xfrm>
            <a:off x="2411577" y="1031204"/>
            <a:ext cx="7008147" cy="1155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095C4F-B95D-6358-C1DA-15BA246FC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649" y="3105150"/>
            <a:ext cx="6870700" cy="647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D74424-2151-5E53-5550-1715E2B29544}"/>
              </a:ext>
            </a:extLst>
          </p:cNvPr>
          <p:cNvSpPr txBox="1"/>
          <p:nvPr/>
        </p:nvSpPr>
        <p:spPr>
          <a:xfrm>
            <a:off x="3999911" y="5365131"/>
            <a:ext cx="4192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Jason Pomaski, MBA, CISSP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Virtual CISO</a:t>
            </a:r>
          </a:p>
        </p:txBody>
      </p:sp>
      <p:pic>
        <p:nvPicPr>
          <p:cNvPr id="8" name="Picture 7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6271DC28-239B-EC2A-1542-0972E23E1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96" y="3959896"/>
            <a:ext cx="203200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B9C1-D05B-E2F0-8083-54EADDA07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2944"/>
            <a:ext cx="9906000" cy="1382156"/>
          </a:xfrm>
        </p:spPr>
        <p:txBody>
          <a:bodyPr/>
          <a:lstStyle/>
          <a:p>
            <a:r>
              <a:rPr lang="en-US" i="0" dirty="0"/>
              <a:t>Key Takeaways and Go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4B2C1-5649-CA48-0000-33422E816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44010"/>
            <a:ext cx="9906000" cy="4024424"/>
          </a:xfrm>
        </p:spPr>
        <p:txBody>
          <a:bodyPr>
            <a:noAutofit/>
          </a:bodyPr>
          <a:lstStyle/>
          <a:p>
            <a:r>
              <a:rPr lang="en-US" sz="2800" dirty="0"/>
              <a:t>Check all aspects of Enterprise Applications</a:t>
            </a:r>
          </a:p>
          <a:p>
            <a:r>
              <a:rPr lang="en-US" sz="2800" dirty="0"/>
              <a:t>Conditional Access Polices are awesome, especially Risky User / Logon</a:t>
            </a:r>
          </a:p>
          <a:p>
            <a:r>
              <a:rPr lang="en-US" sz="2800" dirty="0"/>
              <a:t>SMS and Voice as MFA methods need to be phased out Microsoft 365</a:t>
            </a:r>
          </a:p>
          <a:p>
            <a:r>
              <a:rPr lang="en-US" sz="2800" dirty="0"/>
              <a:t>Don’t afraid to ”break some eggs” addressing issues. Speed is important. </a:t>
            </a:r>
          </a:p>
          <a:p>
            <a:r>
              <a:rPr lang="en-US" sz="2800" dirty="0"/>
              <a:t>Build a non-punitive culture for reporting and addressing security issues.</a:t>
            </a:r>
          </a:p>
          <a:p>
            <a:r>
              <a:rPr lang="en-US" sz="2800" dirty="0"/>
              <a:t>Monitoring and Managing Microsoft 365 is an ongoing process.</a:t>
            </a:r>
          </a:p>
          <a:p>
            <a:r>
              <a:rPr lang="en-US" sz="2800" dirty="0"/>
              <a:t>Phase out ADFS ASAP</a:t>
            </a:r>
          </a:p>
          <a:p>
            <a:r>
              <a:rPr lang="en-US" sz="2800" dirty="0"/>
              <a:t>Schedule a complimentary workshop</a:t>
            </a:r>
          </a:p>
        </p:txBody>
      </p:sp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ACC87C1-5CD0-2AD8-904C-76F257E14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777" y="4680540"/>
            <a:ext cx="2032000" cy="1866900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812440D8-135C-0BB5-19D2-DA3DC71FD4DB}"/>
              </a:ext>
            </a:extLst>
          </p:cNvPr>
          <p:cNvSpPr/>
          <p:nvPr/>
        </p:nvSpPr>
        <p:spPr>
          <a:xfrm>
            <a:off x="6624083" y="5180989"/>
            <a:ext cx="2838893" cy="48463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1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C7A737E-E342-62F0-4C21-BEB1EC736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55"/>
          <a:stretch/>
        </p:blipFill>
        <p:spPr>
          <a:xfrm>
            <a:off x="393405" y="93465"/>
            <a:ext cx="11206715" cy="63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77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5B45DB8-6C76-0B88-E64C-861FC0230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8"/>
          <a:stretch/>
        </p:blipFill>
        <p:spPr>
          <a:xfrm>
            <a:off x="917700" y="829340"/>
            <a:ext cx="10724294" cy="53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5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A2761F6-35C7-FB79-DBEB-BB698F2C8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53"/>
          <a:stretch/>
        </p:blipFill>
        <p:spPr>
          <a:xfrm>
            <a:off x="1066120" y="1029631"/>
            <a:ext cx="10059760" cy="479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25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70743" y="2868590"/>
            <a:ext cx="485051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sz="7200" spc="-135" dirty="0">
                <a:latin typeface="Century Gothic"/>
                <a:cs typeface="Century Gothic"/>
              </a:rPr>
              <a:t>Appendix</a:t>
            </a:r>
            <a:endParaRPr sz="7200" dirty="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14743"/>
            <a:ext cx="12191998" cy="1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09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C0D2FAA-920C-A8C0-7317-BD95B2AF5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518" y="993847"/>
            <a:ext cx="8894963" cy="4870306"/>
          </a:xfrm>
        </p:spPr>
      </p:pic>
    </p:spTree>
    <p:extLst>
      <p:ext uri="{BB962C8B-B14F-4D97-AF65-F5344CB8AC3E}">
        <p14:creationId xmlns:p14="http://schemas.microsoft.com/office/powerpoint/2010/main" val="2951157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AAA4686C-13C7-E6B3-885C-C01E16AC4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3215" y="979992"/>
            <a:ext cx="8945570" cy="4898015"/>
          </a:xfrm>
        </p:spPr>
      </p:pic>
    </p:spTree>
    <p:extLst>
      <p:ext uri="{BB962C8B-B14F-4D97-AF65-F5344CB8AC3E}">
        <p14:creationId xmlns:p14="http://schemas.microsoft.com/office/powerpoint/2010/main" val="90512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2BC52-EB7A-D00C-77B1-8732A612775C}"/>
              </a:ext>
            </a:extLst>
          </p:cNvPr>
          <p:cNvSpPr txBox="1"/>
          <p:nvPr/>
        </p:nvSpPr>
        <p:spPr>
          <a:xfrm>
            <a:off x="4402667" y="3471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black and white digital clock&#10;&#10;Description automatically generated">
            <a:extLst>
              <a:ext uri="{FF2B5EF4-FFF2-40B4-BE49-F238E27FC236}">
                <a16:creationId xmlns:a16="http://schemas.microsoft.com/office/drawing/2014/main" id="{3BFB215D-5365-FE0A-E934-BB958EE73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16525"/>
            <a:ext cx="7772400" cy="250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48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CBC7A0C-A03C-AED4-DC50-B24811BB4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2714" y="885149"/>
            <a:ext cx="9046571" cy="5087702"/>
          </a:xfrm>
        </p:spPr>
      </p:pic>
    </p:spTree>
    <p:extLst>
      <p:ext uri="{BB962C8B-B14F-4D97-AF65-F5344CB8AC3E}">
        <p14:creationId xmlns:p14="http://schemas.microsoft.com/office/powerpoint/2010/main" val="330773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14743"/>
            <a:ext cx="12191998" cy="143256"/>
          </a:xfrm>
          <a:prstGeom prst="rect">
            <a:avLst/>
          </a:prstGeom>
        </p:spPr>
      </p:pic>
      <p:pic>
        <p:nvPicPr>
          <p:cNvPr id="11" name="Picture 10" descr="A black background with red and blue text&#10;&#10;Description automatically generated">
            <a:extLst>
              <a:ext uri="{FF2B5EF4-FFF2-40B4-BE49-F238E27FC236}">
                <a16:creationId xmlns:a16="http://schemas.microsoft.com/office/drawing/2014/main" id="{6066A0E5-7961-9E11-6168-39B11D00E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49" y="2387600"/>
            <a:ext cx="69977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8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ice Tag icon in two colors. Creative black and red design from e-commerce  icons collection. Pixel perfect simple price tag icon for web design, apps  Stock Photo - Alamy">
            <a:extLst>
              <a:ext uri="{FF2B5EF4-FFF2-40B4-BE49-F238E27FC236}">
                <a16:creationId xmlns:a16="http://schemas.microsoft.com/office/drawing/2014/main" id="{39FA5983-61D1-B62F-6460-8AB492C33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3" t="12710" r="25806" b="33290"/>
          <a:stretch/>
        </p:blipFill>
        <p:spPr bwMode="auto">
          <a:xfrm>
            <a:off x="9518768" y="2457769"/>
            <a:ext cx="1483866" cy="181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ack background with red and blue text&#10;&#10;Description automatically generated">
            <a:extLst>
              <a:ext uri="{FF2B5EF4-FFF2-40B4-BE49-F238E27FC236}">
                <a16:creationId xmlns:a16="http://schemas.microsoft.com/office/drawing/2014/main" id="{20ED0E30-F41A-8957-3FF1-171EDF61B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" r="192" b="44516"/>
          <a:stretch/>
        </p:blipFill>
        <p:spPr>
          <a:xfrm>
            <a:off x="2891875" y="380851"/>
            <a:ext cx="5407372" cy="895086"/>
          </a:xfrm>
          <a:prstGeom prst="rect">
            <a:avLst/>
          </a:prstGeom>
        </p:spPr>
      </p:pic>
      <p:pic>
        <p:nvPicPr>
          <p:cNvPr id="10" name="Picture 9" descr="A logo of a blue and purple hexagon&#10;&#10;Description automatically generated">
            <a:extLst>
              <a:ext uri="{FF2B5EF4-FFF2-40B4-BE49-F238E27FC236}">
                <a16:creationId xmlns:a16="http://schemas.microsoft.com/office/drawing/2014/main" id="{CE68D8B3-5E75-8A2C-7EE2-E93B9291B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510" y="2728127"/>
            <a:ext cx="1158803" cy="12742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5460D8-41FA-35E0-7367-6681C33CE3EE}"/>
              </a:ext>
            </a:extLst>
          </p:cNvPr>
          <p:cNvSpPr txBox="1"/>
          <p:nvPr/>
        </p:nvSpPr>
        <p:spPr>
          <a:xfrm>
            <a:off x="480621" y="4294059"/>
            <a:ext cx="2720617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2000" dirty="0"/>
              <a:t>Microsoft 365</a:t>
            </a:r>
            <a:endParaRPr lang="en-US"/>
          </a:p>
          <a:p>
            <a:pPr algn="ctr"/>
            <a:r>
              <a:rPr lang="en-US" sz="2000" dirty="0"/>
              <a:t>Management Made Simple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D56425-DF35-7D74-DB75-89D6CF122D52}"/>
              </a:ext>
            </a:extLst>
          </p:cNvPr>
          <p:cNvSpPr txBox="1"/>
          <p:nvPr/>
        </p:nvSpPr>
        <p:spPr>
          <a:xfrm>
            <a:off x="2641354" y="1378857"/>
            <a:ext cx="5916885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Microsoft 365 Made Simple &amp; Secure</a:t>
            </a:r>
          </a:p>
          <a:p>
            <a:pPr algn="ctr"/>
            <a:r>
              <a:rPr lang="en-US" sz="2000" i="1" dirty="0"/>
              <a:t>We Manage Complexity  - You Focus on Business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574476-97C7-5AB4-FA46-ADD0CE9DE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5022" y="2460847"/>
            <a:ext cx="1724025" cy="1819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86A939-61A4-2CCE-4D45-5821F9736E3A}"/>
              </a:ext>
            </a:extLst>
          </p:cNvPr>
          <p:cNvSpPr txBox="1"/>
          <p:nvPr/>
        </p:nvSpPr>
        <p:spPr>
          <a:xfrm>
            <a:off x="3590814" y="4294059"/>
            <a:ext cx="2294218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2000" dirty="0"/>
              <a:t>Security &amp; Compliance</a:t>
            </a:r>
            <a:endParaRPr lang="en-US"/>
          </a:p>
          <a:p>
            <a:pPr algn="ctr"/>
            <a:r>
              <a:rPr lang="en-US" sz="2000" dirty="0"/>
              <a:t>Security Made Simple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03D290-F7F1-989E-A7EA-AE339194FB6A}"/>
              </a:ext>
            </a:extLst>
          </p:cNvPr>
          <p:cNvSpPr txBox="1"/>
          <p:nvPr/>
        </p:nvSpPr>
        <p:spPr>
          <a:xfrm>
            <a:off x="8762790" y="4306981"/>
            <a:ext cx="299582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/>
              <a:t>Flat Pricing</a:t>
            </a:r>
          </a:p>
          <a:p>
            <a:pPr algn="ctr"/>
            <a:r>
              <a:rPr lang="en-US" sz="2000" dirty="0"/>
              <a:t>Made Simple</a:t>
            </a:r>
          </a:p>
        </p:txBody>
      </p:sp>
      <p:pic>
        <p:nvPicPr>
          <p:cNvPr id="1030" name="Picture 6" descr="Automation - Free business icons">
            <a:extLst>
              <a:ext uri="{FF2B5EF4-FFF2-40B4-BE49-F238E27FC236}">
                <a16:creationId xmlns:a16="http://schemas.microsoft.com/office/drawing/2014/main" id="{112F69DD-15FA-3917-8915-22FD69EE6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386" y="2658542"/>
            <a:ext cx="1540916" cy="154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5C329A-0BE3-309C-DD23-8C16ECABF24D}"/>
              </a:ext>
            </a:extLst>
          </p:cNvPr>
          <p:cNvSpPr txBox="1"/>
          <p:nvPr/>
        </p:nvSpPr>
        <p:spPr>
          <a:xfrm>
            <a:off x="6351331" y="4294059"/>
            <a:ext cx="261624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/>
              <a:t>Business Automation</a:t>
            </a:r>
            <a:endParaRPr lang="en-US"/>
          </a:p>
          <a:p>
            <a:pPr algn="ctr"/>
            <a:r>
              <a:rPr lang="en-US" sz="2000" dirty="0"/>
              <a:t>Provisioning Made Simple</a:t>
            </a:r>
          </a:p>
        </p:txBody>
      </p:sp>
    </p:spTree>
    <p:extLst>
      <p:ext uri="{BB962C8B-B14F-4D97-AF65-F5344CB8AC3E}">
        <p14:creationId xmlns:p14="http://schemas.microsoft.com/office/powerpoint/2010/main" val="243908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support models&#10;&#10;Description automatically generated">
            <a:extLst>
              <a:ext uri="{FF2B5EF4-FFF2-40B4-BE49-F238E27FC236}">
                <a16:creationId xmlns:a16="http://schemas.microsoft.com/office/drawing/2014/main" id="{9BF65B43-273B-E787-4DF9-5BEBA94ED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479" y="941832"/>
            <a:ext cx="8805041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1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with numbers and percentages&#10;&#10;Description automatically generated with medium confidence">
            <a:extLst>
              <a:ext uri="{FF2B5EF4-FFF2-40B4-BE49-F238E27FC236}">
                <a16:creationId xmlns:a16="http://schemas.microsoft.com/office/drawing/2014/main" id="{6721472A-AB7A-F08B-4242-9323AFEEE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432" y="1028241"/>
            <a:ext cx="8499135" cy="4801517"/>
          </a:xfrm>
          <a:prstGeom prst="rect">
            <a:avLst/>
          </a:prstGeom>
        </p:spPr>
      </p:pic>
      <p:pic>
        <p:nvPicPr>
          <p:cNvPr id="2" name="Picture 1" descr="A multi tool with many different tools&#10;&#10;Description automatically generated">
            <a:extLst>
              <a:ext uri="{FF2B5EF4-FFF2-40B4-BE49-F238E27FC236}">
                <a16:creationId xmlns:a16="http://schemas.microsoft.com/office/drawing/2014/main" id="{66E8DDEB-BAD7-7569-9D57-7D32BA9DD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0"/>
          <a:stretch/>
        </p:blipFill>
        <p:spPr>
          <a:xfrm>
            <a:off x="6675474" y="5157216"/>
            <a:ext cx="1379372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8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54FE3E-A8EB-B376-E9BF-676C8A113B21}"/>
              </a:ext>
            </a:extLst>
          </p:cNvPr>
          <p:cNvSpPr/>
          <p:nvPr/>
        </p:nvSpPr>
        <p:spPr>
          <a:xfrm>
            <a:off x="0" y="0"/>
            <a:ext cx="12192000" cy="68674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2059D-73F7-FC39-DC7C-D19891996CF7}"/>
              </a:ext>
            </a:extLst>
          </p:cNvPr>
          <p:cNvSpPr/>
          <p:nvPr/>
        </p:nvSpPr>
        <p:spPr>
          <a:xfrm>
            <a:off x="1" y="1103147"/>
            <a:ext cx="12191999" cy="539985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2FDE636-45D0-38C3-DAFA-54D9FBAE1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651861"/>
            <a:ext cx="12192000" cy="214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B2A16-9003-1049-060D-64D4E411D165}"/>
              </a:ext>
            </a:extLst>
          </p:cNvPr>
          <p:cNvSpPr txBox="1"/>
          <p:nvPr/>
        </p:nvSpPr>
        <p:spPr>
          <a:xfrm>
            <a:off x="147610" y="2020932"/>
            <a:ext cx="2688649" cy="2739211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Calibri" panose="020F0502020204030204"/>
                <a:cs typeface="Calibri" panose="020F0502020204030204"/>
              </a:rPr>
              <a:t>Complexity</a:t>
            </a:r>
            <a:endParaRPr lang="en-US" b="1" dirty="0">
              <a:ea typeface="Calibri" panose="020F0502020204030204"/>
              <a:cs typeface="Calibri" panose="020F0502020204030204"/>
            </a:endParaRPr>
          </a:p>
          <a:p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Hundreds of configurable controls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Keeping pace with new features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Shared Responsibility Gaps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Consistency of enterprise permissions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Backups must be properly configured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Maintaining and securing legacy platforms including point solutions. 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Data management and classification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Hybrid deployments</a:t>
            </a:r>
          </a:p>
          <a:p>
            <a:endParaRPr lang="en-US" sz="2000" b="1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Picture 5" descr="A black background with red and blue text&#10;&#10;Description automatically generated">
            <a:extLst>
              <a:ext uri="{FF2B5EF4-FFF2-40B4-BE49-F238E27FC236}">
                <a16:creationId xmlns:a16="http://schemas.microsoft.com/office/drawing/2014/main" id="{331A480B-1E97-1A25-45E6-3207271FA3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" r="-195" b="43638"/>
          <a:stretch/>
        </p:blipFill>
        <p:spPr>
          <a:xfrm>
            <a:off x="150669" y="126255"/>
            <a:ext cx="5369328" cy="9283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989C97-1D88-3CB4-55CA-6AB7496520AF}"/>
              </a:ext>
            </a:extLst>
          </p:cNvPr>
          <p:cNvSpPr txBox="1"/>
          <p:nvPr/>
        </p:nvSpPr>
        <p:spPr>
          <a:xfrm>
            <a:off x="5992067" y="157570"/>
            <a:ext cx="59168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Microsoft 365 Made Simple &amp; Secure</a:t>
            </a:r>
          </a:p>
          <a:p>
            <a:pPr algn="ctr"/>
            <a:r>
              <a:rPr lang="en-US" sz="2000" i="1" dirty="0"/>
              <a:t>We Manage Complexity  - You Focus on Business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C11731-7907-C09A-5E25-0632A8AD66FA}"/>
              </a:ext>
            </a:extLst>
          </p:cNvPr>
          <p:cNvSpPr txBox="1"/>
          <p:nvPr/>
        </p:nvSpPr>
        <p:spPr>
          <a:xfrm>
            <a:off x="73519" y="1086584"/>
            <a:ext cx="591688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/>
              <a:t>The Challenge of Microsoft 365: 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8A55B3-E29F-FF21-86B1-1A36B312A409}"/>
              </a:ext>
            </a:extLst>
          </p:cNvPr>
          <p:cNvSpPr txBox="1"/>
          <p:nvPr/>
        </p:nvSpPr>
        <p:spPr>
          <a:xfrm>
            <a:off x="6283895" y="2034865"/>
            <a:ext cx="2688649" cy="3330912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Calibri" panose="020F0502020204030204"/>
                <a:cs typeface="Calibri" panose="020F0502020204030204"/>
              </a:rPr>
              <a:t>Productivity</a:t>
            </a:r>
            <a:endParaRPr lang="en-US" sz="2000" b="1" dirty="0">
              <a:latin typeface="Univers Condensed Light"/>
              <a:ea typeface="Calibri" panose="020F0502020204030204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Hybrid Workplace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Onboarding staff quickly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Offboarding securely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Use of BYOD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Getting the most out of Microsoft 365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>
                <a:latin typeface="Segoe UI"/>
                <a:ea typeface="Calibri" panose="020F0502020204030204"/>
                <a:cs typeface="Segoe UI"/>
              </a:rPr>
              <a:t>Collaboration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>
                <a:latin typeface="Segoe UI"/>
                <a:ea typeface="Calibri" panose="020F0502020204030204"/>
                <a:cs typeface="Segoe UI"/>
              </a:rPr>
              <a:t>Document / </a:t>
            </a: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Version</a:t>
            </a:r>
            <a:r>
              <a:rPr lang="en-US" sz="1100">
                <a:latin typeface="Segoe UI"/>
                <a:ea typeface="Calibri" panose="020F0502020204030204"/>
                <a:cs typeface="Segoe UI"/>
              </a:rPr>
              <a:t> Control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178BAD-89AF-1F35-4F9E-8B960DAF4B52}"/>
              </a:ext>
            </a:extLst>
          </p:cNvPr>
          <p:cNvSpPr txBox="1"/>
          <p:nvPr/>
        </p:nvSpPr>
        <p:spPr>
          <a:xfrm>
            <a:off x="9254324" y="2014938"/>
            <a:ext cx="2688649" cy="2315249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 panose="020F0502020204030204"/>
              </a:rPr>
              <a:t>Resource Contention</a:t>
            </a:r>
            <a:endParaRPr lang="en-US" dirty="0"/>
          </a:p>
          <a:p>
            <a:pPr marL="171450" indent="-171450">
              <a:buFont typeface="Arial"/>
              <a:buChar char="•"/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Ownership and Accountability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Resource constrained IT team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Continuous Learning Requirements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IT is not aligned to business objectives or priorities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pPr>
              <a:lnSpc>
                <a:spcPct val="150000"/>
              </a:lnSpc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A1FC0A-6305-B989-21DA-567004321730}"/>
              </a:ext>
            </a:extLst>
          </p:cNvPr>
          <p:cNvSpPr/>
          <p:nvPr/>
        </p:nvSpPr>
        <p:spPr>
          <a:xfrm>
            <a:off x="9187238" y="2008184"/>
            <a:ext cx="2797479" cy="35803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F754FA-D80A-1D13-BC95-11BD2BFC3E94}"/>
              </a:ext>
            </a:extLst>
          </p:cNvPr>
          <p:cNvSpPr txBox="1"/>
          <p:nvPr/>
        </p:nvSpPr>
        <p:spPr>
          <a:xfrm>
            <a:off x="3165791" y="2029136"/>
            <a:ext cx="2688649" cy="3131627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Calibri" panose="020F0502020204030204"/>
                <a:cs typeface="Calibri" panose="020F0502020204030204"/>
              </a:rPr>
              <a:t>Security &amp; Regulatory Compliance</a:t>
            </a:r>
            <a:endParaRPr lang="en-US" dirty="0"/>
          </a:p>
          <a:p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Healthcare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Financial Services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Real Estate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Government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Generative AI unknowns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pPr>
              <a:lnSpc>
                <a:spcPct val="150000"/>
              </a:lnSpc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endParaRPr lang="en-US" sz="20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4D261E-C27D-41CC-2B19-7AA9164E33E7}"/>
              </a:ext>
            </a:extLst>
          </p:cNvPr>
          <p:cNvSpPr/>
          <p:nvPr/>
        </p:nvSpPr>
        <p:spPr>
          <a:xfrm>
            <a:off x="3110628" y="2025038"/>
            <a:ext cx="2797479" cy="35803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3BFA94-A644-5DD5-FEC2-B753D592595A}"/>
              </a:ext>
            </a:extLst>
          </p:cNvPr>
          <p:cNvSpPr/>
          <p:nvPr/>
        </p:nvSpPr>
        <p:spPr>
          <a:xfrm>
            <a:off x="6182476" y="2034378"/>
            <a:ext cx="2797479" cy="35803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757BD4-53A7-1031-4362-4DD8A3D6EF16}"/>
              </a:ext>
            </a:extLst>
          </p:cNvPr>
          <p:cNvSpPr/>
          <p:nvPr/>
        </p:nvSpPr>
        <p:spPr>
          <a:xfrm>
            <a:off x="93943" y="2025038"/>
            <a:ext cx="2797479" cy="35803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4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54FE3E-A8EB-B376-E9BF-676C8A113B21}"/>
              </a:ext>
            </a:extLst>
          </p:cNvPr>
          <p:cNvSpPr/>
          <p:nvPr/>
        </p:nvSpPr>
        <p:spPr>
          <a:xfrm>
            <a:off x="0" y="0"/>
            <a:ext cx="12192000" cy="68674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2059D-73F7-FC39-DC7C-D19891996CF7}"/>
              </a:ext>
            </a:extLst>
          </p:cNvPr>
          <p:cNvSpPr/>
          <p:nvPr/>
        </p:nvSpPr>
        <p:spPr>
          <a:xfrm>
            <a:off x="1" y="1103147"/>
            <a:ext cx="12191999" cy="539985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2FDE636-45D0-38C3-DAFA-54D9FBAE1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651861"/>
            <a:ext cx="12192000" cy="214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B2A16-9003-1049-060D-64D4E411D165}"/>
              </a:ext>
            </a:extLst>
          </p:cNvPr>
          <p:cNvSpPr txBox="1"/>
          <p:nvPr/>
        </p:nvSpPr>
        <p:spPr>
          <a:xfrm>
            <a:off x="147610" y="2020932"/>
            <a:ext cx="2688649" cy="3716402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Calibri" panose="020F0502020204030204"/>
                <a:cs typeface="Calibri" panose="020F0502020204030204"/>
              </a:rPr>
              <a:t>Easy Onboarding with</a:t>
            </a:r>
          </a:p>
          <a:p>
            <a:r>
              <a:rPr lang="en-US" b="1" dirty="0">
                <a:ea typeface="Calibri" panose="020F0502020204030204"/>
                <a:cs typeface="Calibri" panose="020F0502020204030204"/>
              </a:rPr>
              <a:t>Assessment &amp; Remediation</a:t>
            </a:r>
          </a:p>
          <a:p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Assess and report on Microsoft 365 environment</a:t>
            </a:r>
            <a:endParaRPr lang="en-US" b="1" dirty="0">
              <a:latin typeface="Univers Condensed Light"/>
              <a:ea typeface="Calibri" panose="020F0502020204030204"/>
              <a:cs typeface="Calibri" panose="020F0502020204030204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Triaged Remediation Roadmap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Project Management of Remediation Plan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Implementation of Remediation Plan</a:t>
            </a:r>
          </a:p>
          <a:p>
            <a:pPr>
              <a:lnSpc>
                <a:spcPct val="150000"/>
              </a:lnSpc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r>
              <a:rPr lang="en-US" b="1" dirty="0">
                <a:ea typeface="Calibri" panose="020F0502020204030204"/>
                <a:cs typeface="Calibri" panose="020F0502020204030204"/>
              </a:rPr>
              <a:t>Platform Implementation</a:t>
            </a:r>
          </a:p>
          <a:p>
            <a:endParaRPr lang="en-US" sz="1100" dirty="0">
              <a:latin typeface="Segoe UI"/>
              <a:ea typeface="Calibri"/>
              <a:cs typeface="Segoe UI"/>
            </a:endParaRP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latin typeface="Segoe UI"/>
                <a:ea typeface="Calibri"/>
                <a:cs typeface="Segoe UI"/>
              </a:rPr>
              <a:t>Architect Customer Environment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>
                <a:latin typeface="Segoe UI"/>
                <a:ea typeface="Calibri"/>
                <a:cs typeface="Segoe UI"/>
              </a:rPr>
              <a:t>Onboard customer to platform</a:t>
            </a:r>
            <a:endParaRPr lang="en-US" dirty="0"/>
          </a:p>
          <a:p>
            <a:pPr marL="171450" indent="-171450">
              <a:buFont typeface="Arial"/>
              <a:buChar char="•"/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endParaRPr lang="en-US" sz="2000" b="1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Picture 5" descr="A black background with red and blue text&#10;&#10;Description automatically generated">
            <a:extLst>
              <a:ext uri="{FF2B5EF4-FFF2-40B4-BE49-F238E27FC236}">
                <a16:creationId xmlns:a16="http://schemas.microsoft.com/office/drawing/2014/main" id="{331A480B-1E97-1A25-45E6-3207271FA3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" r="-195" b="43638"/>
          <a:stretch/>
        </p:blipFill>
        <p:spPr>
          <a:xfrm>
            <a:off x="150669" y="126255"/>
            <a:ext cx="5369328" cy="9283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989C97-1D88-3CB4-55CA-6AB7496520AF}"/>
              </a:ext>
            </a:extLst>
          </p:cNvPr>
          <p:cNvSpPr txBox="1"/>
          <p:nvPr/>
        </p:nvSpPr>
        <p:spPr>
          <a:xfrm>
            <a:off x="5992067" y="157570"/>
            <a:ext cx="59168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Microsoft 365 Made Simple &amp; Secure</a:t>
            </a:r>
          </a:p>
          <a:p>
            <a:pPr algn="ctr"/>
            <a:r>
              <a:rPr lang="en-US" sz="2000" i="1" dirty="0"/>
              <a:t>We Manage Complexity  - You Focus on Business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C11731-7907-C09A-5E25-0632A8AD66FA}"/>
              </a:ext>
            </a:extLst>
          </p:cNvPr>
          <p:cNvSpPr txBox="1"/>
          <p:nvPr/>
        </p:nvSpPr>
        <p:spPr>
          <a:xfrm>
            <a:off x="73519" y="1086584"/>
            <a:ext cx="591688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/>
              <a:t>Why Digital Bunker 365: 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8A55B3-E29F-FF21-86B1-1A36B312A409}"/>
              </a:ext>
            </a:extLst>
          </p:cNvPr>
          <p:cNvSpPr txBox="1"/>
          <p:nvPr/>
        </p:nvSpPr>
        <p:spPr>
          <a:xfrm>
            <a:off x="6283895" y="2034865"/>
            <a:ext cx="2688649" cy="3584828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Calibri" panose="020F0502020204030204"/>
                <a:cs typeface="Calibri" panose="020F0502020204030204"/>
              </a:rPr>
              <a:t>Microsoft 365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sz="2000" b="1" dirty="0">
                <a:latin typeface="Univers Condensed Light"/>
                <a:ea typeface="Calibri" panose="020F0502020204030204"/>
                <a:cs typeface="Calibri"/>
              </a:rPr>
              <a:t>Experts</a:t>
            </a:r>
          </a:p>
          <a:p>
            <a:pPr marL="171450" indent="-171450">
              <a:buFont typeface="Arial"/>
              <a:buChar char="•"/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Configure and manage Microsoft Exchange, SharePoint, Teams and OneDrive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Manage Files/Directories and data classification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Manage backups and data retention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Business automation - Onboarding / Offboarding of staff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Expert's Expert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178BAD-89AF-1F35-4F9E-8B960DAF4B52}"/>
              </a:ext>
            </a:extLst>
          </p:cNvPr>
          <p:cNvSpPr txBox="1"/>
          <p:nvPr/>
        </p:nvSpPr>
        <p:spPr>
          <a:xfrm>
            <a:off x="9254324" y="2014938"/>
            <a:ext cx="2688649" cy="3838743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Calibri" panose="020F0502020204030204"/>
                <a:cs typeface="Calibri" panose="020F0502020204030204"/>
              </a:rPr>
              <a:t>Customer Engagement</a:t>
            </a:r>
            <a:endParaRPr lang="en-US" dirty="0"/>
          </a:p>
          <a:p>
            <a:pPr marL="171450" indent="-171450">
              <a:buFont typeface="Arial"/>
              <a:buChar char="•"/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Secure Customer Portal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Help Desk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Automated Change Control Request and Approval Process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Monthly reviews including security assessment reports and associated remediation.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Customer Dashboard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Custom Alerting and Monitoring</a:t>
            </a:r>
          </a:p>
          <a:p>
            <a:pPr>
              <a:lnSpc>
                <a:spcPct val="150000"/>
              </a:lnSpc>
            </a:pPr>
            <a:endParaRPr lang="en-US" sz="1100">
              <a:latin typeface="Segoe UI"/>
              <a:ea typeface="Calibri" panose="020F0502020204030204"/>
              <a:cs typeface="Segoe UI"/>
            </a:endParaRPr>
          </a:p>
          <a:p>
            <a:pPr>
              <a:lnSpc>
                <a:spcPct val="150000"/>
              </a:lnSpc>
            </a:pPr>
            <a:endParaRPr lang="en-US" sz="1100">
              <a:latin typeface="Segoe UI"/>
              <a:ea typeface="Calibri" panose="020F0502020204030204"/>
              <a:cs typeface="Segoe U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pPr>
              <a:lnSpc>
                <a:spcPct val="150000"/>
              </a:lnSpc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A1FC0A-6305-B989-21DA-567004321730}"/>
              </a:ext>
            </a:extLst>
          </p:cNvPr>
          <p:cNvSpPr/>
          <p:nvPr/>
        </p:nvSpPr>
        <p:spPr>
          <a:xfrm>
            <a:off x="9187238" y="2008184"/>
            <a:ext cx="2797479" cy="35803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F754FA-D80A-1D13-BC95-11BD2BFC3E94}"/>
              </a:ext>
            </a:extLst>
          </p:cNvPr>
          <p:cNvSpPr txBox="1"/>
          <p:nvPr/>
        </p:nvSpPr>
        <p:spPr>
          <a:xfrm>
            <a:off x="3165791" y="2029136"/>
            <a:ext cx="2688649" cy="4347344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Calibri" panose="020F0502020204030204"/>
                <a:cs typeface="Calibri" panose="020F0502020204030204"/>
              </a:rPr>
              <a:t>Security &amp; Compliance</a:t>
            </a:r>
            <a:endParaRPr lang="en-US" dirty="0"/>
          </a:p>
          <a:p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Configure and manage Entra Identity and Access Management (IAM)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Monitor security controls and events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Generate automated alerts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Continuous enforcement of over 125 controls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Alignment with organization’s Policies, Procedures, and Process.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100" dirty="0">
                <a:latin typeface="Segoe UI"/>
                <a:ea typeface="Calibri" panose="020F0502020204030204"/>
                <a:cs typeface="Segoe UI"/>
              </a:rPr>
              <a:t>Independent third-party oversight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pPr>
              <a:lnSpc>
                <a:spcPct val="150000"/>
              </a:lnSpc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endParaRPr lang="en-US" sz="20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4D261E-C27D-41CC-2B19-7AA9164E33E7}"/>
              </a:ext>
            </a:extLst>
          </p:cNvPr>
          <p:cNvSpPr/>
          <p:nvPr/>
        </p:nvSpPr>
        <p:spPr>
          <a:xfrm>
            <a:off x="3110628" y="2025038"/>
            <a:ext cx="2797479" cy="35803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3BFA94-A644-5DD5-FEC2-B753D592595A}"/>
              </a:ext>
            </a:extLst>
          </p:cNvPr>
          <p:cNvSpPr/>
          <p:nvPr/>
        </p:nvSpPr>
        <p:spPr>
          <a:xfrm>
            <a:off x="6182476" y="2034378"/>
            <a:ext cx="2797479" cy="35803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757BD4-53A7-1031-4362-4DD8A3D6EF16}"/>
              </a:ext>
            </a:extLst>
          </p:cNvPr>
          <p:cNvSpPr/>
          <p:nvPr/>
        </p:nvSpPr>
        <p:spPr>
          <a:xfrm>
            <a:off x="93943" y="2025038"/>
            <a:ext cx="2797479" cy="35803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9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54FE3E-A8EB-B376-E9BF-676C8A113B21}"/>
              </a:ext>
            </a:extLst>
          </p:cNvPr>
          <p:cNvSpPr/>
          <p:nvPr/>
        </p:nvSpPr>
        <p:spPr>
          <a:xfrm>
            <a:off x="0" y="0"/>
            <a:ext cx="12192000" cy="68674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2059D-73F7-FC39-DC7C-D19891996CF7}"/>
              </a:ext>
            </a:extLst>
          </p:cNvPr>
          <p:cNvSpPr/>
          <p:nvPr/>
        </p:nvSpPr>
        <p:spPr>
          <a:xfrm>
            <a:off x="1" y="1103147"/>
            <a:ext cx="12191999" cy="539985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2FDE636-45D0-38C3-DAFA-54D9FBAE1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651861"/>
            <a:ext cx="12192000" cy="214090"/>
          </a:xfrm>
          <a:prstGeom prst="rect">
            <a:avLst/>
          </a:prstGeom>
        </p:spPr>
      </p:pic>
      <p:pic>
        <p:nvPicPr>
          <p:cNvPr id="6" name="Picture 5" descr="A black background with red and blue text&#10;&#10;Description automatically generated">
            <a:extLst>
              <a:ext uri="{FF2B5EF4-FFF2-40B4-BE49-F238E27FC236}">
                <a16:creationId xmlns:a16="http://schemas.microsoft.com/office/drawing/2014/main" id="{331A480B-1E97-1A25-45E6-3207271FA3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" r="-195" b="43638"/>
          <a:stretch/>
        </p:blipFill>
        <p:spPr>
          <a:xfrm>
            <a:off x="150669" y="126255"/>
            <a:ext cx="5369328" cy="9283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989C97-1D88-3CB4-55CA-6AB7496520AF}"/>
              </a:ext>
            </a:extLst>
          </p:cNvPr>
          <p:cNvSpPr txBox="1"/>
          <p:nvPr/>
        </p:nvSpPr>
        <p:spPr>
          <a:xfrm>
            <a:off x="5992067" y="157570"/>
            <a:ext cx="59168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Microsoft 365 Made Simple &amp; Secure</a:t>
            </a:r>
          </a:p>
          <a:p>
            <a:pPr algn="ctr"/>
            <a:r>
              <a:rPr lang="en-US" sz="2000" i="1"/>
              <a:t>We Manage Complexity  - You Focus on Business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C11731-7907-C09A-5E25-0632A8AD66FA}"/>
              </a:ext>
            </a:extLst>
          </p:cNvPr>
          <p:cNvSpPr txBox="1"/>
          <p:nvPr/>
        </p:nvSpPr>
        <p:spPr>
          <a:xfrm>
            <a:off x="73519" y="1086584"/>
            <a:ext cx="591688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/>
              <a:t>Navigating Shared Responsibility: 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98FB3-7783-5D8F-BDBB-3B6B8B2BD3C7}"/>
              </a:ext>
            </a:extLst>
          </p:cNvPr>
          <p:cNvSpPr txBox="1"/>
          <p:nvPr/>
        </p:nvSpPr>
        <p:spPr>
          <a:xfrm>
            <a:off x="1140215" y="1820221"/>
            <a:ext cx="4954596" cy="2600712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 b="1" dirty="0">
                <a:cs typeface="Calibri" panose="020F0502020204030204"/>
              </a:rPr>
              <a:t>Client Responsibility </a:t>
            </a:r>
            <a:endParaRPr lang="en-US" sz="1300" dirty="0"/>
          </a:p>
          <a:p>
            <a:endParaRPr lang="en-US" sz="1300" dirty="0">
              <a:latin typeface="Segoe UI"/>
              <a:ea typeface="Calibri" panose="020F0502020204030204"/>
              <a:cs typeface="Segoe UI"/>
            </a:endParaRPr>
          </a:p>
          <a:p>
            <a:pPr marL="171450" indent="-171450">
              <a:buFont typeface="Arial"/>
              <a:buChar char="•"/>
            </a:pPr>
            <a:r>
              <a:rPr lang="en-US" sz="1300" dirty="0">
                <a:latin typeface="Segoe UI"/>
                <a:ea typeface="Calibri" panose="020F0502020204030204"/>
                <a:cs typeface="Segoe UI"/>
              </a:rPr>
              <a:t>Assess and report on Microsoft 365 environment</a:t>
            </a:r>
            <a:endParaRPr lang="en-US" sz="1300" b="1" dirty="0">
              <a:latin typeface="Univers Condensed Light"/>
              <a:ea typeface="Calibri" panose="020F0502020204030204"/>
              <a:cs typeface="Calibri" panose="020F0502020204030204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300" dirty="0">
                <a:latin typeface="Segoe UI"/>
                <a:ea typeface="Calibri" panose="020F0502020204030204"/>
                <a:cs typeface="Segoe UI"/>
              </a:rPr>
              <a:t>Triaged Remediation Roadmap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300" dirty="0">
                <a:latin typeface="Segoe UI"/>
                <a:ea typeface="Calibri" panose="020F0502020204030204"/>
                <a:cs typeface="Segoe UI"/>
              </a:rPr>
              <a:t>Project Management of Remediation Plan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300" dirty="0">
                <a:latin typeface="Segoe UI"/>
                <a:ea typeface="Calibri" panose="020F0502020204030204"/>
                <a:cs typeface="Segoe UI"/>
              </a:rPr>
              <a:t>Implementation of Remediation Plan</a:t>
            </a:r>
          </a:p>
          <a:p>
            <a:pPr>
              <a:lnSpc>
                <a:spcPct val="150000"/>
              </a:lnSpc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endParaRPr lang="en-US" b="1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endParaRPr lang="en-US" sz="20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58EA4-0CA4-B110-5A24-7FDC1C3D3068}"/>
              </a:ext>
            </a:extLst>
          </p:cNvPr>
          <p:cNvSpPr txBox="1"/>
          <p:nvPr/>
        </p:nvSpPr>
        <p:spPr>
          <a:xfrm>
            <a:off x="7218437" y="1820221"/>
            <a:ext cx="4499430" cy="2600712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 b="1" dirty="0">
                <a:cs typeface="Calibri" panose="020F0502020204030204"/>
              </a:rPr>
              <a:t>Digital Bunker 365 Responsibilities </a:t>
            </a:r>
          </a:p>
          <a:p>
            <a:endParaRPr lang="en-US" sz="1300" dirty="0">
              <a:latin typeface="Segoe UI"/>
              <a:ea typeface="Calibri" panose="020F0502020204030204"/>
              <a:cs typeface="Segoe UI"/>
            </a:endParaRPr>
          </a:p>
          <a:p>
            <a:pPr marL="171450" indent="-171450">
              <a:buFont typeface="Arial"/>
              <a:buChar char="•"/>
            </a:pPr>
            <a:r>
              <a:rPr lang="en-US" sz="1300" dirty="0">
                <a:latin typeface="Segoe UI"/>
                <a:ea typeface="Calibri" panose="020F0502020204030204"/>
                <a:cs typeface="Segoe UI"/>
              </a:rPr>
              <a:t>Assess and report on Microsoft 365 environment</a:t>
            </a:r>
            <a:endParaRPr lang="en-US" sz="1300" b="1" dirty="0">
              <a:latin typeface="Univers Condensed Light"/>
              <a:ea typeface="Calibri" panose="020F0502020204030204"/>
              <a:cs typeface="Calibri" panose="020F0502020204030204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300" dirty="0">
                <a:latin typeface="Segoe UI"/>
                <a:ea typeface="Calibri" panose="020F0502020204030204"/>
                <a:cs typeface="Segoe UI"/>
              </a:rPr>
              <a:t>Triaged Remediation Roadmap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300" dirty="0">
                <a:latin typeface="Segoe UI"/>
                <a:ea typeface="Calibri" panose="020F0502020204030204"/>
                <a:cs typeface="Segoe UI"/>
              </a:rPr>
              <a:t>Project Management of Remediation Plan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sz="1300" dirty="0">
                <a:latin typeface="Segoe UI"/>
                <a:ea typeface="Calibri" panose="020F0502020204030204"/>
                <a:cs typeface="Segoe UI"/>
              </a:rPr>
              <a:t>Implementation of Remediation Plan</a:t>
            </a:r>
          </a:p>
          <a:p>
            <a:pPr>
              <a:lnSpc>
                <a:spcPct val="150000"/>
              </a:lnSpc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endParaRPr lang="en-US" b="1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 sz="1100" dirty="0">
              <a:latin typeface="Segoe UI"/>
              <a:ea typeface="Calibri" panose="020F0502020204030204"/>
              <a:cs typeface="Segoe UI"/>
            </a:endParaRPr>
          </a:p>
          <a:p>
            <a:endParaRPr lang="en-US" sz="2000" b="1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A diagram of a company's company's company&#10;&#10;Description automatically generated">
            <a:extLst>
              <a:ext uri="{FF2B5EF4-FFF2-40B4-BE49-F238E27FC236}">
                <a16:creationId xmlns:a16="http://schemas.microsoft.com/office/drawing/2014/main" id="{9F8FCBA5-ED0F-4438-3EC7-377214643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699" y="3429000"/>
            <a:ext cx="4954596" cy="29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2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omputer script on a screen">
            <a:extLst>
              <a:ext uri="{FF2B5EF4-FFF2-40B4-BE49-F238E27FC236}">
                <a16:creationId xmlns:a16="http://schemas.microsoft.com/office/drawing/2014/main" id="{DEAD6C10-AC86-8577-D770-86A6E62C7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33" r="44414" b="-3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257B534-7879-7E4D-5D55-13B14372713D}"/>
              </a:ext>
            </a:extLst>
          </p:cNvPr>
          <p:cNvSpPr txBox="1"/>
          <p:nvPr/>
        </p:nvSpPr>
        <p:spPr>
          <a:xfrm>
            <a:off x="5062602" y="52191"/>
            <a:ext cx="3517726" cy="67403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Assess and Remediate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Implementation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Manage Multifactor Authentication (MFA)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Establish Access Controls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Create Conditional Access Policies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Establish Compliance Protocols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Spam Filtering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Phishing Detection and Prevention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Data Loss Prevention (DLP) Policies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Email Spoofing Protection (SPF, DKIM, DMARC)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Email Content Filtering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Attachment Scanning for Malware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Block Executable File Attachments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Implement Email Archiving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Monitor and Analyze Email Logs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Secure Email Gateway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Automatic Forwarding Restrictions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Enforce Strong Password Policies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Audit Email Access and Usage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Retention Policies for Emails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Email Encryption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Access Control for Sensitive Emails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Disable Auto-Download of Email Attachments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Monitor for Unusual Email Activity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Quarantine Suspicious Emails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Whitelisting and Blacklisting of Email Addresses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Backup Solutions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Email Account Compromise Detection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Manage Email Protocols 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Monitor for Outbound Data Exfiltration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Restrict External Email Access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Implement Advanced Threat Protection (ATP)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Regularly Update Email Security Policies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Protect Against Business Email Compromise (BEC)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Use Secure Links in Emails</a:t>
            </a:r>
          </a:p>
          <a:p>
            <a:pPr marL="285750" indent="-285750">
              <a:buFont typeface="Arial"/>
              <a:buChar char="•"/>
            </a:pPr>
            <a:endParaRPr lang="en-US" sz="1200" dirty="0">
              <a:ea typeface="+mn-lt"/>
              <a:cs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3106B1-DD85-4BBD-6019-1853362068CA}"/>
              </a:ext>
            </a:extLst>
          </p:cNvPr>
          <p:cNvSpPr txBox="1"/>
          <p:nvPr/>
        </p:nvSpPr>
        <p:spPr>
          <a:xfrm>
            <a:off x="8580327" y="52191"/>
            <a:ext cx="3517726" cy="72019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>
                <a:ea typeface="+mn-lt"/>
                <a:cs typeface="+mn-lt"/>
              </a:rPr>
              <a:t>Use Secure Links in Emails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Restrict Email Access on Mobile Devices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Secure Email Client Configurations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Monitor Email Flow for Anomalies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Manage Use of Trusted Email Domains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Limit Email Attachment Size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Implement Email Sender Verification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Restrict Administrative Access to Email Settings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Disable Email Auto-Reply to External Addresses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Enable Audit Logging for Email Admin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Secure Email Distribution Lists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Configure Email Alerts for Suspicious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Monitor Email Bounce-Backs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Implement Role-Based Access Control (RBAC) for Email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Protect Against Email Address Harvesting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Deploy Anti-Malware Solutions for Email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Conduct Regular Email Security Audits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Restrict Email Use for Critical Communications Only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Monitor Email Metadata for Anomalies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Implement Least Privilege for Email Access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Ensure Secure Email Deletion Practices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Regularly Test Email Security Controls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Enforce Secure Email Usage Policies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Protect Email Accounts with Conditional Access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Review and Update Email Security Configurations Periodically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Monitor and Control Third-Party Email Integrations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Implement Strong Email Authentication Methods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Enable Email Notifications for Security Events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Ensure Compliance with Email Retention Laws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Secure Shared Email Inboxes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Implement Geo-Fencing for Email Access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Enforce Use of Secure Email Clients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Regularly Review and Purge Inactive Email Accounts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Dashboards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ea typeface="+mn-lt"/>
                <a:cs typeface="+mn-lt"/>
              </a:rPr>
              <a:t>Ticketing System</a:t>
            </a:r>
          </a:p>
          <a:p>
            <a:pPr algn="l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8A399-2C6D-A8AB-A68F-41310D856401}"/>
              </a:ext>
            </a:extLst>
          </p:cNvPr>
          <p:cNvSpPr txBox="1"/>
          <p:nvPr/>
        </p:nvSpPr>
        <p:spPr>
          <a:xfrm>
            <a:off x="-3670" y="-2850"/>
            <a:ext cx="4964385" cy="161979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3200"/>
          </a:p>
          <a:p>
            <a:endParaRPr lang="en-US" sz="3200"/>
          </a:p>
          <a:p>
            <a:r>
              <a:rPr lang="en-US" sz="3200"/>
              <a:t>Managing Complexity</a:t>
            </a:r>
            <a:endParaRPr lang="en-US"/>
          </a:p>
        </p:txBody>
      </p:sp>
      <p:pic>
        <p:nvPicPr>
          <p:cNvPr id="6" name="Picture 5" descr="A black background with red and blue text&#10;&#10;Description automatically generated">
            <a:extLst>
              <a:ext uri="{FF2B5EF4-FFF2-40B4-BE49-F238E27FC236}">
                <a16:creationId xmlns:a16="http://schemas.microsoft.com/office/drawing/2014/main" id="{5B6DF29E-597B-3ADD-53A5-2A95F782FB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" r="-195" b="43638"/>
          <a:stretch/>
        </p:blipFill>
        <p:spPr>
          <a:xfrm>
            <a:off x="-99990" y="56070"/>
            <a:ext cx="4787802" cy="82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3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15B4F-45F2-5788-7849-77ADE35D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96741"/>
            <a:ext cx="9906000" cy="1382156"/>
          </a:xfrm>
        </p:spPr>
        <p:txBody>
          <a:bodyPr>
            <a:normAutofit/>
          </a:bodyPr>
          <a:lstStyle/>
          <a:p>
            <a:r>
              <a:rPr lang="en-US" sz="3600" i="0" dirty="0"/>
              <a:t>Value Add Specific to MTPCA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2D68C-D4A4-9089-5902-20C58902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26411"/>
            <a:ext cx="9906000" cy="4205178"/>
          </a:xfrm>
        </p:spPr>
        <p:txBody>
          <a:bodyPr>
            <a:normAutofit fontScale="62500" lnSpcReduction="20000"/>
          </a:bodyPr>
          <a:lstStyle/>
          <a:p>
            <a:pPr rtl="0"/>
            <a:r>
              <a:rPr lang="en-US" sz="3400" dirty="0"/>
              <a:t>In-kind of up to four hours per week of Microsoft 365 consulting</a:t>
            </a:r>
          </a:p>
          <a:p>
            <a:pPr rtl="0"/>
            <a:r>
              <a:rPr lang="en-US" sz="3400" dirty="0"/>
              <a:t>Navigating Microsoft including accessing non-profit pricing and getting value from not-for-profit offerings. This includes the free $3500 of Azure credit per year.  </a:t>
            </a:r>
          </a:p>
          <a:p>
            <a:pPr rtl="0"/>
            <a:r>
              <a:rPr lang="en-US" sz="3400" dirty="0"/>
              <a:t>Addressing Gaps including Multi-Factor authentication for VPN access and roadmap to Zero Trust. </a:t>
            </a:r>
          </a:p>
          <a:p>
            <a:pPr rtl="0"/>
            <a:r>
              <a:rPr lang="en-US" sz="3400" dirty="0"/>
              <a:t>Best practice in helping people understand where the data goes and how to manage that to keep it easy to find and secure</a:t>
            </a:r>
          </a:p>
          <a:p>
            <a:pPr rtl="0"/>
            <a:r>
              <a:rPr lang="en-US" sz="3400" dirty="0"/>
              <a:t>HIPAA monitoring configuration from within Microsoft 365. Same for MT </a:t>
            </a:r>
          </a:p>
          <a:p>
            <a:pPr rtl="0"/>
            <a:r>
              <a:rPr lang="en-US" sz="3400" dirty="0"/>
              <a:t>Securing the M365 environment/identity management</a:t>
            </a:r>
          </a:p>
          <a:p>
            <a:pPr rtl="0"/>
            <a:r>
              <a:rPr lang="en-US" sz="3400" dirty="0"/>
              <a:t>Piloting Defender for automated response </a:t>
            </a:r>
          </a:p>
          <a:p>
            <a:pPr rtl="0"/>
            <a:r>
              <a:rPr lang="en-US" sz="3400" dirty="0"/>
              <a:t>Piloting Vulnerability scans and Automated updates</a:t>
            </a:r>
          </a:p>
          <a:p>
            <a:pPr rtl="0"/>
            <a:r>
              <a:rPr lang="en-US" sz="3400" dirty="0"/>
              <a:t>Incorporation of CISA </a:t>
            </a:r>
            <a:r>
              <a:rPr lang="en-US" sz="3400" dirty="0" err="1"/>
              <a:t>SCuBA</a:t>
            </a:r>
            <a:r>
              <a:rPr lang="en-US" sz="3400" dirty="0"/>
              <a:t> baseline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FE702B-3625-CC96-74BD-2B56590B9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650" y="5773478"/>
            <a:ext cx="6870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33675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2B092980035F40835F56C98FBEF901" ma:contentTypeVersion="8" ma:contentTypeDescription="Create a new document." ma:contentTypeScope="" ma:versionID="0ba29a9433d69f27c1e8f7b2e1e0e4db">
  <xsd:schema xmlns:xsd="http://www.w3.org/2001/XMLSchema" xmlns:xs="http://www.w3.org/2001/XMLSchema" xmlns:p="http://schemas.microsoft.com/office/2006/metadata/properties" xmlns:ns2="0ae06c18-e454-4720-8bc9-07e6709d72d2" targetNamespace="http://schemas.microsoft.com/office/2006/metadata/properties" ma:root="true" ma:fieldsID="fe09e92eaf3fec7379097b33c60b1db6" ns2:_="">
    <xsd:import namespace="0ae06c18-e454-4720-8bc9-07e6709d72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06c18-e454-4720-8bc9-07e6709d72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4F0EC0-4C5A-46B1-8588-F7CF1DBBC9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e06c18-e454-4720-8bc9-07e6709d72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03CE9E-C8E1-4432-A50D-89B4CE533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F83438-1F27-4076-93A7-86CB5F09B8D1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0ae06c18-e454-4720-8bc9-07e6709d72d2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4426</TotalTime>
  <Words>953</Words>
  <Application>Microsoft Macintosh PowerPoint</Application>
  <PresentationFormat>Widescreen</PresentationFormat>
  <Paragraphs>212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Arial</vt:lpstr>
      <vt:lpstr>Calibri</vt:lpstr>
      <vt:lpstr>Century Gothic</vt:lpstr>
      <vt:lpstr>Segoe UI</vt:lpstr>
      <vt:lpstr>Univers Condensed Light</vt:lpstr>
      <vt:lpstr>Walbaum Display Light</vt:lpstr>
      <vt:lpstr>AngleLinesVTI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 Add Specific to MTPCA Members</vt:lpstr>
      <vt:lpstr>Key Takeaways and Go Does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Gartner Recap and Tetherview Roadmap</dc:title>
  <dc:creator>Jason Pomaski</dc:creator>
  <cp:lastModifiedBy>Jason  Pomaski</cp:lastModifiedBy>
  <cp:revision>170</cp:revision>
  <dcterms:created xsi:type="dcterms:W3CDTF">2024-03-28T15:19:15Z</dcterms:created>
  <dcterms:modified xsi:type="dcterms:W3CDTF">2024-06-13T16:33:32Z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2024-05-22T16:15:36Z</vt:lpwstr>
  </property>
  <property fmtid="{D5CDD505-2E9C-101B-9397-08002B2CF9AE}" pid="4" name="MSIP_Label_defa4170-0d19-0005-0004-bc88714345d2_Method">
    <vt:lpwstr>Privileged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49c70458-10a0-47cf-82bd-08d13528f901</vt:lpwstr>
  </property>
  <property fmtid="{D5CDD505-2E9C-101B-9397-08002B2CF9AE}" pid="7" name="MSIP_Label_defa4170-0d19-0005-0004-bc88714345d2_ActionId">
    <vt:lpwstr>46905350-0fb6-4765-b771-cb23426171e2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0x0101004F2B092980035F40835F56C98FBEF901</vt:lpwstr>
  </property>
  <property fmtid="{D5CDD505-2E9C-101B-9397-08002B2CF9AE}" pid="10" name="Order">
    <vt:r8>600</vt:r8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_SourceUrl">
    <vt:lpwstr/>
  </property>
  <property fmtid="{D5CDD505-2E9C-101B-9397-08002B2CF9AE}" pid="14" name="_SharedFileIndex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  <property fmtid="{D5CDD505-2E9C-101B-9397-08002B2CF9AE}" pid="19" name="MediaServiceImageTags">
    <vt:lpwstr/>
  </property>
</Properties>
</file>